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4" r:id="rId2"/>
    <p:sldId id="328" r:id="rId3"/>
    <p:sldId id="337" r:id="rId4"/>
    <p:sldId id="320" r:id="rId5"/>
    <p:sldId id="327" r:id="rId6"/>
    <p:sldId id="326" r:id="rId7"/>
    <p:sldId id="325" r:id="rId8"/>
    <p:sldId id="349" r:id="rId9"/>
    <p:sldId id="345" r:id="rId10"/>
    <p:sldId id="347" r:id="rId11"/>
    <p:sldId id="331" r:id="rId12"/>
    <p:sldId id="348" r:id="rId13"/>
    <p:sldId id="350" r:id="rId14"/>
    <p:sldId id="318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33"/>
    <a:srgbClr val="33A8FF"/>
    <a:srgbClr val="6A7584"/>
    <a:srgbClr val="292D33"/>
    <a:srgbClr val="4B61B4"/>
    <a:srgbClr val="3574BE"/>
    <a:srgbClr val="F19B00"/>
    <a:srgbClr val="CE4916"/>
    <a:srgbClr val="2D167E"/>
    <a:srgbClr val="FA4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70035" autoAdjust="0"/>
  </p:normalViewPr>
  <p:slideViewPr>
    <p:cSldViewPr snapToGrid="0">
      <p:cViewPr varScale="1">
        <p:scale>
          <a:sx n="80" d="100"/>
          <a:sy n="80" d="100"/>
        </p:scale>
        <p:origin x="12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Highlights in 9.1</a:t>
            </a:r>
          </a:p>
          <a:p>
            <a:r>
              <a:rPr lang="en-US" b="1" dirty="0"/>
              <a:t>🔹 </a:t>
            </a:r>
            <a:r>
              <a:rPr lang="en-US" b="1" dirty="0" err="1"/>
              <a:t>LocalDistributedEventBus</a:t>
            </a:r>
            <a:r>
              <a:rPr lang="en-US" b="1" dirty="0"/>
              <a:t> with Outbox/Inbox Patterns</a:t>
            </a:r>
          </a:p>
          <a:p>
            <a:r>
              <a:rPr lang="en-US" dirty="0"/>
              <a:t>ABP 9.1 introduces support for the outbox/inbox patterns in </a:t>
            </a:r>
            <a:r>
              <a:rPr lang="en-US" dirty="0" err="1"/>
              <a:t>LocalDistributedEventBus</a:t>
            </a:r>
            <a:r>
              <a:rPr lang="en-US" dirty="0"/>
              <a:t>, improving reliability in distributed event handling.</a:t>
            </a:r>
          </a:p>
          <a:p>
            <a:r>
              <a:rPr lang="en-US" b="1" dirty="0"/>
              <a:t>🔹 Improved Permission Management</a:t>
            </a:r>
          </a:p>
          <a:p>
            <a:r>
              <a:rPr lang="en-US" dirty="0"/>
              <a:t>A major refactor in the permission management system now ensures that the "Grant All Permissions" feature works as expected, making permission handling more seamless.</a:t>
            </a:r>
          </a:p>
          <a:p>
            <a:r>
              <a:rPr lang="en-US" b="1" dirty="0"/>
              <a:t>🔹 Angular Fixes &amp; Enhancements</a:t>
            </a:r>
          </a:p>
          <a:p>
            <a:r>
              <a:rPr lang="en-US" dirty="0"/>
              <a:t>Several updates target Angular,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Fixes for </a:t>
            </a:r>
            <a:r>
              <a:rPr lang="en-US" dirty="0" err="1"/>
              <a:t>ESLint</a:t>
            </a:r>
            <a:r>
              <a:rPr lang="en-US" dirty="0"/>
              <a:t> dependency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Resolution of tree node selection bugs.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Proxy generation improvements, especially for </a:t>
            </a:r>
            <a:r>
              <a:rPr lang="en-US" dirty="0" err="1"/>
              <a:t>enums</a:t>
            </a:r>
            <a:r>
              <a:rPr lang="en-US" dirty="0"/>
              <a:t> and nullability checks.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Updated templates to align with Angular 19.1.x.</a:t>
            </a:r>
          </a:p>
          <a:p>
            <a:r>
              <a:rPr lang="en-US" b="1" dirty="0"/>
              <a:t>🔹 Localization Enhancements</a:t>
            </a:r>
          </a:p>
          <a:p>
            <a:r>
              <a:rPr lang="en-US" dirty="0"/>
              <a:t>Custom </a:t>
            </a:r>
            <a:r>
              <a:rPr lang="en-US" dirty="0" err="1"/>
              <a:t>IdentityErrorDescriber</a:t>
            </a:r>
            <a:r>
              <a:rPr lang="en-US" dirty="0"/>
              <a:t> now provides better localized error messages, improving user experience for multilingual applications.</a:t>
            </a:r>
          </a:p>
          <a:p>
            <a:r>
              <a:rPr lang="en-US" b="1" dirty="0"/>
              <a:t>🔹 Database &amp; Dependency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Entity Framework Core</a:t>
            </a:r>
            <a:r>
              <a:rPr lang="en-US" dirty="0"/>
              <a:t>: Updated </a:t>
            </a:r>
            <a:r>
              <a:rPr lang="en-US" dirty="0" err="1"/>
              <a:t>Pomelo.EntityFrameworkCore.MySql</a:t>
            </a:r>
            <a:r>
              <a:rPr lang="en-US" dirty="0"/>
              <a:t> and </a:t>
            </a:r>
            <a:r>
              <a:rPr lang="en-US" dirty="0" err="1"/>
              <a:t>Npgsql.EntityFrameworkCore.PostgreSQL</a:t>
            </a:r>
            <a:r>
              <a:rPr lang="en-US" dirty="0"/>
              <a:t> to latest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OpenIddict</a:t>
            </a:r>
            <a:r>
              <a:rPr lang="en-US" dirty="0"/>
              <a:t>: Upgraded to version 6.0.0 for better authentication support.</a:t>
            </a:r>
          </a:p>
          <a:p>
            <a:r>
              <a:rPr lang="en-US" b="1" dirty="0"/>
              <a:t>🔹 Improved UI &amp;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Page header improvements: Breadcrumbs and toolbar items now reset properly when disposing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Updated CLI documentation with improved 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documentation across various features, including Blazor UI and modular monoliths.</a:t>
            </a:r>
          </a:p>
          <a:p>
            <a:r>
              <a:rPr lang="en-US" b="1" dirty="0"/>
              <a:t>🛠 Other Notable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 filtering issues in permission modals.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Added support for Tencent Cloud SMS.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comment time formatting with localized "time ago"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Various bug fixes and performance optimizations.</a:t>
            </a:r>
          </a:p>
          <a:p>
            <a:r>
              <a:rPr lang="en-US" dirty="0"/>
              <a:t>ABP 9.1 is packed with updates that make development smoother and more efficient. Upgrade now and take advantage of these improvements!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6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3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integrate custom Cursor rules into your ABP-based backend to improve code quality and streamline your development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Create a CRUD API with ABP Framework, ASP.NET Core, and PostgreSQL, improving a basic example with permissions. It creates a solid API for managing products using ABP’s handy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The ABP Framework provides various implementations of encryption and decryption to protect sensitive data. Here are three main encryption scenarios and their implementations: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 will walk you through the process of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containerizing a .NET application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. The </a:t>
            </a:r>
            <a:r>
              <a:rPr lang="en-US" b="0" i="1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ultimate goal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is to have a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Blazor </a:t>
            </a:r>
            <a:r>
              <a:rPr lang="en-US" b="1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application and a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JWT-protected Web API up and running with a single command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OpenIddict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module provides authentication features like single sign-on, single log-out, and API access control. While it comes pre-installed in ABP applications, the default post-logout redirect URI (/authentication/logout-callback) shows a generic logout page.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Ismail will talk about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Modular Monolith Development with ASP.NET Core and ABP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the latest ABP?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0" y="2460627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7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</a:t>
            </a:r>
            <a:r>
              <a:rPr lang="en-US" sz="72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with ABP?</a:t>
            </a:r>
            <a:endParaRPr lang="en-US" sz="72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23447-7599-46AE-A1EB-017B6317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3" y="1104014"/>
            <a:ext cx="6858635" cy="541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9.0.5 Patch Version Published ✔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B81992F-885C-4DD2-AB8F-A59E3EFAED48}"/>
              </a:ext>
            </a:extLst>
          </p:cNvPr>
          <p:cNvSpPr txBox="1"/>
          <p:nvPr/>
        </p:nvSpPr>
        <p:spPr>
          <a:xfrm>
            <a:off x="8823278" y="2839598"/>
            <a:ext cx="78910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9.0.6 </a:t>
            </a:r>
          </a:p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Coming </a:t>
            </a:r>
          </a:p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Next Week</a:t>
            </a:r>
          </a:p>
          <a:p>
            <a:r>
              <a:rPr lang="en-US" sz="3200" dirty="0">
                <a:solidFill>
                  <a:srgbClr val="292D33"/>
                </a:solidFill>
                <a:latin typeface="Lexend" pitchFamily="2" charset="0"/>
              </a:rPr>
              <a:t>(March 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B1D88-C1BF-4950-91B4-A3842212495D}"/>
              </a:ext>
            </a:extLst>
          </p:cNvPr>
          <p:cNvSpPr txBox="1"/>
          <p:nvPr/>
        </p:nvSpPr>
        <p:spPr>
          <a:xfrm>
            <a:off x="7765366" y="3162763"/>
            <a:ext cx="83562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264503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Upcoming major version: ABP 9.1.0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36988-43AD-40CF-AB14-35D8FE2B9EF3}"/>
              </a:ext>
            </a:extLst>
          </p:cNvPr>
          <p:cNvSpPr txBox="1"/>
          <p:nvPr/>
        </p:nvSpPr>
        <p:spPr>
          <a:xfrm>
            <a:off x="8333033" y="372224"/>
            <a:ext cx="337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Expected release date </a:t>
            </a:r>
            <a:r>
              <a:rPr lang="en-US" b="1" dirty="0"/>
              <a:t>11 March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AF8E-4FCD-426B-9E1E-911216F2AA89}"/>
              </a:ext>
            </a:extLst>
          </p:cNvPr>
          <p:cNvSpPr txBox="1"/>
          <p:nvPr/>
        </p:nvSpPr>
        <p:spPr>
          <a:xfrm>
            <a:off x="266287" y="1382974"/>
            <a:ext cx="595786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exend"/>
              </a:rPr>
              <a:t>🔶 </a:t>
            </a:r>
            <a:r>
              <a:rPr lang="en-US" b="1" dirty="0" err="1">
                <a:latin typeface="Lexend"/>
              </a:rPr>
              <a:t>LocalDistributedEventBus</a:t>
            </a:r>
            <a:r>
              <a:rPr lang="en-US" sz="2000" b="1" dirty="0">
                <a:latin typeface="Lexend"/>
              </a:rPr>
              <a:t> with Outbox/Inbox Pattern</a:t>
            </a:r>
          </a:p>
          <a:p>
            <a:pPr lvl="1"/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🔸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Support for the outbox/inbox patterns in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LocalDistributedEventBus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improving reliability in distributed event handling.</a:t>
            </a:r>
          </a:p>
          <a:p>
            <a:r>
              <a:rPr lang="en-US" sz="2000" b="1" dirty="0">
                <a:latin typeface="Lexend"/>
              </a:rPr>
              <a:t>🔶 Improved Permission Management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🔸A major refactor in the permission management system now ensures that the "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Grant All Permissions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" feature works better.</a:t>
            </a:r>
          </a:p>
          <a:p>
            <a:r>
              <a:rPr lang="en-US" sz="2000" b="1" dirty="0">
                <a:latin typeface="Lexend"/>
              </a:rPr>
              <a:t>🔶 Angular Fixes &amp; Enhancements</a:t>
            </a:r>
          </a:p>
          <a:p>
            <a:pPr lvl="1"/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🔸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Fixes for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ESLint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dependency issues.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🔸Resolution of tree node selection bugs.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🔸Proxy generation improvements, especially for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enums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and nullability checks.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templates to align with 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Angular 19.1.x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r>
              <a:rPr lang="en-US" sz="2000" b="1" dirty="0">
                <a:latin typeface="Lexend"/>
              </a:rPr>
              <a:t>🔶 Localization Enhancements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🔸Custom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IdentityErrorDescriber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now provides better localized error messages, improving user experience for multilingual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2CD41-E30D-4EA2-BD4E-E31081368B49}"/>
              </a:ext>
            </a:extLst>
          </p:cNvPr>
          <p:cNvSpPr txBox="1"/>
          <p:nvPr/>
        </p:nvSpPr>
        <p:spPr>
          <a:xfrm>
            <a:off x="6400347" y="1366896"/>
            <a:ext cx="552536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exend"/>
              </a:rPr>
              <a:t>🔶 Database &amp; Dependency Updates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Pomelo.EntityFrameworkCore.MySql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Npgsql.EntityFrameworkCore.PostgreSQL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to latest versions.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OpenIddict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: Upgraded to version 6.0.0 for better authentication support</a:t>
            </a:r>
          </a:p>
          <a:p>
            <a:r>
              <a:rPr lang="en-US" sz="2000" b="1" dirty="0">
                <a:latin typeface="Lexend"/>
              </a:rPr>
              <a:t>🔶 Documentation Improvements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🔸Breadcrumbs and toolbar items now reset properly when disposing pages.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CLI documentation with improved descriptions.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🔸Enhanced Blazor UI and modular monoliths documentations</a:t>
            </a:r>
          </a:p>
          <a:p>
            <a:r>
              <a:rPr lang="en-US" sz="2000" b="1" dirty="0">
                <a:latin typeface="Lexend"/>
              </a:rPr>
              <a:t>🔶 Other Notable Improvements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🔸Fixed filtering issues in permission modals.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🔸Added support for Tencent Cloud SMS.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🔸Enhanced comment time formatting with localized "time ago" display.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🔸Various bug fixes and performance optimizations.</a:t>
            </a:r>
          </a:p>
        </p:txBody>
      </p:sp>
    </p:spTree>
    <p:extLst>
      <p:ext uri="{BB962C8B-B14F-4D97-AF65-F5344CB8AC3E}">
        <p14:creationId xmlns:p14="http://schemas.microsoft.com/office/powerpoint/2010/main" val="82706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264504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Upcoming major version: ABP 9.1.0 PRO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36988-43AD-40CF-AB14-35D8FE2B9EF3}"/>
              </a:ext>
            </a:extLst>
          </p:cNvPr>
          <p:cNvSpPr txBox="1"/>
          <p:nvPr/>
        </p:nvSpPr>
        <p:spPr>
          <a:xfrm>
            <a:off x="8333033" y="372225"/>
            <a:ext cx="337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Expected release date </a:t>
            </a:r>
            <a:r>
              <a:rPr lang="en-US" b="1" dirty="0"/>
              <a:t>11 March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69F0E-6EB3-4C11-877C-F18B91848431}"/>
              </a:ext>
            </a:extLst>
          </p:cNvPr>
          <p:cNvSpPr txBox="1"/>
          <p:nvPr/>
        </p:nvSpPr>
        <p:spPr>
          <a:xfrm>
            <a:off x="401369" y="1197148"/>
            <a:ext cx="6155295" cy="528862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&amp; Authentication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 lifetime validation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Revoking session when switching users.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idle session warnings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Angular.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Option to force-enable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PKCE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OpenIddict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Encryption of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secret settings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security.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&amp; MVC Improvements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Enhanced support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WebAssembly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bundling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entity creation and repository generation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Mobile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UI/UX enhancements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MVC.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Unification of the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bundling system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MVC.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 Enhancements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organization unit selection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issues.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UI updates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detail modal, menu contributors, and sessions page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Resolved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Eslint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dependency and validation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to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 19.x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improved performance.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Adjusted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and security logs redirection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endParaRPr lang="en-US" sz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C1996-ED95-4E67-8FF5-127229801F2A}"/>
              </a:ext>
            </a:extLst>
          </p:cNvPr>
          <p:cNvSpPr txBox="1"/>
          <p:nvPr/>
        </p:nvSpPr>
        <p:spPr>
          <a:xfrm>
            <a:off x="6226752" y="1115009"/>
            <a:ext cx="6094268" cy="5370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 &amp; SaaS Updates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 default values and data table overflow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 string management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an option to disable tenant-based configuration.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over-subscription prevention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Adjusted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 contributors for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CMSKit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SaaS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&amp; Media Handling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profile picture upload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upload support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 of Life Improvements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Refactored input fields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improve accessibility.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localization texts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Sorting enhancements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(default sort by creation time).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permissions for dynamic menu items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Updates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Actions cache and test environment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Updated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deployment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Iyzico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NuGet packages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651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D5D48B-35FD-46FC-9FB4-E1F5BC567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80" y="2126467"/>
            <a:ext cx="3485705" cy="3485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https://abp.io/community/articles/enhance-your-abp-project-with-custom-cursor-rules-pzwxzumo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79B5-FE80-4778-8EF2-7AD4B733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15" y="1016826"/>
            <a:ext cx="8364149" cy="4965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7F8BA-4194-486E-A58E-B7176A9F2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807" y="4328576"/>
            <a:ext cx="2110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https://abp.io/community/articles/building-a-crud-api-with-abp-framework-asp.net-core-and-postgresql-elrj0old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59E6D-3CE3-4B25-BD62-BD3F0A21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33" y="1028700"/>
            <a:ext cx="8703415" cy="5046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13BF2-F4CE-4337-B871-1344C21D8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65" y="4359354"/>
            <a:ext cx="21431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https://abp.io/community/articles/encryption-and-decryption-in-abp-framework-37uqhdwz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4F2A1-7827-40D3-A56F-0646E3FD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160160"/>
            <a:ext cx="8170552" cy="453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1B972-3904-4399-82BA-62BBC5B2C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385" y="4359354"/>
            <a:ext cx="21098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714375" y="6244268"/>
            <a:ext cx="90569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https://abp.io/community/articles/x3u3uvk3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65F6-77B4-448A-9106-547DA343E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29" y="1014983"/>
            <a:ext cx="9056915" cy="5137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C6256-8393-4776-8F4C-0B4AAD22F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544" y="4347677"/>
            <a:ext cx="207167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https://abp.io/community/articles/i3eirlsf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026ED-9481-4C43-A8C5-72AB0835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68" y="1005839"/>
            <a:ext cx="8346656" cy="497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4934B-5750-4F67-BC9F-6DBF4B2B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541" y="4174688"/>
            <a:ext cx="22041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814960" y="6150022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https://abp.io/community/articles/1t84suxg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13D48-C7DF-4467-A2B1-AFC7C521E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0" y="909000"/>
            <a:ext cx="9539999" cy="50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36C8-EC62-4F4A-B4C0-5CDDDD6B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979" y="4359354"/>
            <a:ext cx="213433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ver Image">
            <a:extLst>
              <a:ext uri="{FF2B5EF4-FFF2-40B4-BE49-F238E27FC236}">
                <a16:creationId xmlns:a16="http://schemas.microsoft.com/office/drawing/2014/main" id="{7C1F4A0D-21BD-410C-815F-B1CD5B31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9"/>
          <a:stretch/>
        </p:blipFill>
        <p:spPr bwMode="auto">
          <a:xfrm>
            <a:off x="0" y="-165389"/>
            <a:ext cx="12192000" cy="54542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37ED2-5513-49AD-98F1-506291669C84}"/>
              </a:ext>
            </a:extLst>
          </p:cNvPr>
          <p:cNvSpPr txBox="1"/>
          <p:nvPr/>
        </p:nvSpPr>
        <p:spPr>
          <a:xfrm>
            <a:off x="302888" y="5611503"/>
            <a:ext cx="883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rgbClr val="555F73"/>
                </a:solidFill>
                <a:effectLst/>
                <a:latin typeface="Lexend"/>
              </a:rPr>
              <a:t>How to get the </a:t>
            </a:r>
            <a:r>
              <a:rPr lang="en-US" sz="4800" dirty="0">
                <a:solidFill>
                  <a:srgbClr val="555F73"/>
                </a:solidFill>
                <a:latin typeface="Lexend"/>
              </a:rPr>
              <a:t>d</a:t>
            </a:r>
            <a:r>
              <a:rPr lang="en-US" sz="4800" b="0" i="0" dirty="0">
                <a:solidFill>
                  <a:srgbClr val="555F73"/>
                </a:solidFill>
                <a:effectLst/>
                <a:latin typeface="Lexend"/>
              </a:rPr>
              <a:t>iscount? 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7CEC9-50DD-4AEC-9307-90CEF10C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300" y="5276831"/>
            <a:ext cx="1470420" cy="15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Sponsoring 👉 </a:t>
            </a:r>
            <a:r>
              <a:rPr lang="en-US" sz="3200" b="1" dirty="0">
                <a:solidFill>
                  <a:srgbClr val="292D33"/>
                </a:solidFill>
                <a:latin typeface="Lexend"/>
              </a:rPr>
              <a:t>BASTA Conference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🌍 Germany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423413" y="726170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https://abp.io/blog/Catch-Us-At-BASTA-Frankfurt-2025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4253805D-18D8-42B4-9311-838A116A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11467" r="4966" b="28262"/>
          <a:stretch/>
        </p:blipFill>
        <p:spPr bwMode="auto">
          <a:xfrm>
            <a:off x="-21654" y="-45720"/>
            <a:ext cx="12213654" cy="430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8AFBB07-2F7F-4396-AE62-E7C77AD34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86" y="3831696"/>
            <a:ext cx="4322667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641BC8-F168-4A75-898E-2590BF383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33672"/>
          <a:stretch/>
        </p:blipFill>
        <p:spPr bwMode="auto">
          <a:xfrm>
            <a:off x="4792221" y="3831696"/>
            <a:ext cx="260343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EB8DE-8DEC-4D27-A0D3-74111484A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60" y="329132"/>
            <a:ext cx="2125509" cy="2160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AB36AB-CCB7-4B0E-A41F-48D02799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6" y="3831696"/>
            <a:ext cx="4322667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1156</Words>
  <Application>Microsoft Office PowerPoint</Application>
  <PresentationFormat>Widescreen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Euclid Circular B</vt:lpstr>
      <vt:lpstr>Helvetica</vt:lpstr>
      <vt:lpstr>Lexend</vt:lpstr>
      <vt:lpstr>Open Sans</vt:lpstr>
      <vt:lpstr>Poppins</vt:lpstr>
      <vt:lpstr>Poppins Medium</vt:lpstr>
      <vt:lpstr>Segoe UI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431</cp:revision>
  <dcterms:created xsi:type="dcterms:W3CDTF">2023-08-29T10:33:10Z</dcterms:created>
  <dcterms:modified xsi:type="dcterms:W3CDTF">2025-02-27T14:03:48Z</dcterms:modified>
</cp:coreProperties>
</file>